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3" r:id="rId5"/>
    <p:sldId id="264" r:id="rId6"/>
    <p:sldId id="265" r:id="rId7"/>
    <p:sldId id="268" r:id="rId8"/>
    <p:sldId id="266" r:id="rId9"/>
    <p:sldId id="26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dor" initials="A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73E7-0662-467F-A17D-97572A0BFEFA}" type="datetimeFigureOut">
              <a:rPr lang="es-ES" smtClean="0"/>
              <a:t>15/11/2023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C0B-2898-4409-BA26-9D25520272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518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73E7-0662-467F-A17D-97572A0BFEFA}" type="datetimeFigureOut">
              <a:rPr lang="es-ES" smtClean="0"/>
              <a:t>15/11/2023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C0B-2898-4409-BA26-9D25520272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838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73E7-0662-467F-A17D-97572A0BFEFA}" type="datetimeFigureOut">
              <a:rPr lang="es-ES" smtClean="0"/>
              <a:t>15/11/2023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C0B-2898-4409-BA26-9D25520272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524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73E7-0662-467F-A17D-97572A0BFEFA}" type="datetimeFigureOut">
              <a:rPr lang="es-ES" smtClean="0"/>
              <a:t>15/11/2023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C0B-2898-4409-BA26-9D25520272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143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73E7-0662-467F-A17D-97572A0BFEFA}" type="datetimeFigureOut">
              <a:rPr lang="es-ES" smtClean="0"/>
              <a:t>15/11/2023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C0B-2898-4409-BA26-9D25520272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267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73E7-0662-467F-A17D-97572A0BFEFA}" type="datetimeFigureOut">
              <a:rPr lang="es-ES" smtClean="0"/>
              <a:t>15/11/2023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C0B-2898-4409-BA26-9D25520272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049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73E7-0662-467F-A17D-97572A0BFEFA}" type="datetimeFigureOut">
              <a:rPr lang="es-ES" smtClean="0"/>
              <a:t>15/11/2023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C0B-2898-4409-BA26-9D25520272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755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73E7-0662-467F-A17D-97572A0BFEFA}" type="datetimeFigureOut">
              <a:rPr lang="es-ES" smtClean="0"/>
              <a:t>15/11/2023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C0B-2898-4409-BA26-9D25520272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21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73E7-0662-467F-A17D-97572A0BFEFA}" type="datetimeFigureOut">
              <a:rPr lang="es-ES" smtClean="0"/>
              <a:t>15/11/2023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C0B-2898-4409-BA26-9D25520272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419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73E7-0662-467F-A17D-97572A0BFEFA}" type="datetimeFigureOut">
              <a:rPr lang="es-ES" smtClean="0"/>
              <a:t>15/11/2023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C0B-2898-4409-BA26-9D25520272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702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73E7-0662-467F-A17D-97572A0BFEFA}" type="datetimeFigureOut">
              <a:rPr lang="es-ES" smtClean="0"/>
              <a:t>15/11/2023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C0B-2898-4409-BA26-9D25520272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131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A73E7-0662-467F-A17D-97572A0BFEFA}" type="datetimeFigureOut">
              <a:rPr lang="es-ES" smtClean="0"/>
              <a:t>15/11/2023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FDC0B-2898-4409-BA26-9D255202729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347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sedatez.gob.ve/wp-content/uploads/2022/05/RE_001-y-RE_002.pdf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543" y="-4686299"/>
            <a:ext cx="12997544" cy="160705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950" y="73470"/>
            <a:ext cx="888001" cy="583031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-29934" y="890084"/>
            <a:ext cx="1219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-29934" y="777671"/>
            <a:ext cx="12192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035317" y="206107"/>
            <a:ext cx="816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Sistema de Declaración en Línea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642615" y="2532912"/>
            <a:ext cx="9135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Instructivo para Declarar y Pagar </a:t>
            </a:r>
          </a:p>
          <a:p>
            <a:pPr algn="ctr"/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el Impuesto del 0.1%</a:t>
            </a:r>
          </a:p>
          <a:p>
            <a:pPr algn="ctr"/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41413" y="5667191"/>
            <a:ext cx="11938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Servicio Desconcentrado de Administración Tributaria del Estado Zulia</a:t>
            </a:r>
          </a:p>
          <a:p>
            <a:pPr algn="ctr"/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www.sedatez.gob.ve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-13605" y="6728848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-13605" y="6586749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1388962" y="6160848"/>
            <a:ext cx="96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EE-001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162474" y="384326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Agentes de Retención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9" b="13936"/>
          <a:stretch/>
        </p:blipFill>
        <p:spPr>
          <a:xfrm>
            <a:off x="1130645" y="0"/>
            <a:ext cx="1002847" cy="71365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3C6B4DC-B6D2-4E8B-BB42-9FDCF9D39228}"/>
              </a:ext>
            </a:extLst>
          </p:cNvPr>
          <p:cNvSpPr txBox="1"/>
          <p:nvPr/>
        </p:nvSpPr>
        <p:spPr>
          <a:xfrm>
            <a:off x="1018978" y="4142491"/>
            <a:ext cx="10401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V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Instrumentos Financieros de Carácter Crediticio y  Órdenes de Pago</a:t>
            </a:r>
          </a:p>
        </p:txBody>
      </p:sp>
    </p:spTree>
    <p:extLst>
      <p:ext uri="{BB962C8B-B14F-4D97-AF65-F5344CB8AC3E}">
        <p14:creationId xmlns:p14="http://schemas.microsoft.com/office/powerpoint/2010/main" val="1102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5" t="28962" r="2931" b="28368"/>
          <a:stretch/>
        </p:blipFill>
        <p:spPr>
          <a:xfrm>
            <a:off x="0" y="-32084"/>
            <a:ext cx="12192000" cy="68574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729" y="125660"/>
            <a:ext cx="791230" cy="519495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-13605" y="876436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-13605" y="747985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485028" y="1014017"/>
            <a:ext cx="10935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1. INGRESAR AL SISTEMA DE DECLARACIÓN EN LÍNEA</a:t>
            </a:r>
          </a:p>
          <a:p>
            <a:pPr algn="just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acceder al sistema de declaración en línea debe estar registrado en el RITEZ (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Instructivos RE-001 y RE-002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y poseer su correo electrónico y contraseña de acceso.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vez que haya cumplido con estos requisitos siga los siguientes pasos: 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5028" y="2469964"/>
            <a:ext cx="7195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-13605" y="6728848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-13605" y="6600397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485027" y="2808518"/>
            <a:ext cx="6464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Ingrese a la página Web de SEDATEZ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http://sedatez.gob.ve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Haga clic en la opción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DECLARA Y PAGA</a:t>
            </a:r>
          </a:p>
          <a:p>
            <a:pPr algn="just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la pantalla de acceso del sistema, ingrese el correo electrónico, contraseña y código de seguridad. Haga clic en el botón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“Entrar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506676" y="220395"/>
            <a:ext cx="932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Sistema de Declaración en Línea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26344" t="16244" r="26006" b="14063"/>
          <a:stretch/>
        </p:blipFill>
        <p:spPr>
          <a:xfrm>
            <a:off x="7369290" y="2169994"/>
            <a:ext cx="4317239" cy="3550126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Flecha derecha 15"/>
          <p:cNvSpPr/>
          <p:nvPr/>
        </p:nvSpPr>
        <p:spPr>
          <a:xfrm>
            <a:off x="6988590" y="4186372"/>
            <a:ext cx="728742" cy="653471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9" b="13936"/>
          <a:stretch/>
        </p:blipFill>
        <p:spPr>
          <a:xfrm>
            <a:off x="550032" y="28580"/>
            <a:ext cx="1002847" cy="71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8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5" t="28962" r="2931" b="28368"/>
          <a:stretch/>
        </p:blipFill>
        <p:spPr>
          <a:xfrm>
            <a:off x="0" y="-32084"/>
            <a:ext cx="12192000" cy="68574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729" y="125660"/>
            <a:ext cx="791230" cy="519495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-13605" y="890084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-13605" y="747985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-13605" y="6728848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-13605" y="6586749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45802" y="1014177"/>
            <a:ext cx="48175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A. GENERAR DECLARACIÓN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5803" y="1361994"/>
            <a:ext cx="5697797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Al acceder al sistema le mostrará la información de usuario y el menú de opciones del sistema.</a:t>
            </a:r>
          </a:p>
          <a:p>
            <a:pPr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Hacer clic en la opción del menú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SOLICITUDES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Luego hacer clic la opción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NUEVA DECLARACION 0,1%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la pantalla central se mostrarán las opciones para seleccionar el periodo fiscal y el mes correspondiente a la declaración.</a:t>
            </a:r>
          </a:p>
          <a:p>
            <a:pPr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Seleccione el mes y periodo fiscal y haga clic en el botón “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Generar Declaración”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y confirme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06676" y="220395"/>
            <a:ext cx="932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Sistema de Declaración en Línea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" t="9114" r="366" b="5209"/>
          <a:stretch/>
        </p:blipFill>
        <p:spPr>
          <a:xfrm>
            <a:off x="6156380" y="1256636"/>
            <a:ext cx="5677820" cy="2895665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lecha derecha 18"/>
          <p:cNvSpPr/>
          <p:nvPr/>
        </p:nvSpPr>
        <p:spPr>
          <a:xfrm>
            <a:off x="5708733" y="1670368"/>
            <a:ext cx="504410" cy="446919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-13605" y="4354642"/>
            <a:ext cx="12205605" cy="21117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Flecha derecha 22"/>
          <p:cNvSpPr/>
          <p:nvPr/>
        </p:nvSpPr>
        <p:spPr>
          <a:xfrm rot="10800000">
            <a:off x="8685669" y="1716125"/>
            <a:ext cx="504410" cy="446919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250839" y="5288569"/>
            <a:ext cx="115833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Si la declaración que ingresará corresponde al periodo fiscal 2022, deberá iniciar desde el mes de enero de ese mismo periodo fiscal 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2704" y="4334044"/>
            <a:ext cx="11484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La primera declaración marcará el inicio de sus declaraciones en el sistema. Luego de seleccionar y emitir la primera declaración (Año y mes), en la siguiente declaración se mostrará el mes a declarar de forma automática.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50840" y="5846452"/>
            <a:ext cx="117967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El sistema le permitirá declarar un periodo fiscal anterior al 2022, solo si la fecha del pago (Deposito o transferencia) de la declaración corresponde al periodo fiscal 2022.</a:t>
            </a:r>
          </a:p>
        </p:txBody>
      </p:sp>
      <p:sp>
        <p:nvSpPr>
          <p:cNvPr id="21" name="Flecha derecha 20"/>
          <p:cNvSpPr/>
          <p:nvPr/>
        </p:nvSpPr>
        <p:spPr>
          <a:xfrm rot="16200000">
            <a:off x="9127202" y="2454412"/>
            <a:ext cx="504410" cy="446919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Conector 24"/>
          <p:cNvSpPr/>
          <p:nvPr/>
        </p:nvSpPr>
        <p:spPr>
          <a:xfrm>
            <a:off x="5202436" y="1655022"/>
            <a:ext cx="456774" cy="462265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Conector 25"/>
          <p:cNvSpPr/>
          <p:nvPr/>
        </p:nvSpPr>
        <p:spPr>
          <a:xfrm>
            <a:off x="9260462" y="1710059"/>
            <a:ext cx="469497" cy="459049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Conector 26"/>
          <p:cNvSpPr/>
          <p:nvPr/>
        </p:nvSpPr>
        <p:spPr>
          <a:xfrm>
            <a:off x="9169942" y="2994428"/>
            <a:ext cx="456774" cy="462265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9" b="13936"/>
          <a:stretch/>
        </p:blipFill>
        <p:spPr>
          <a:xfrm>
            <a:off x="550032" y="28580"/>
            <a:ext cx="1002847" cy="71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1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5" t="28962" r="2931" b="28368"/>
          <a:stretch/>
        </p:blipFill>
        <p:spPr>
          <a:xfrm>
            <a:off x="0" y="-32084"/>
            <a:ext cx="12192000" cy="68574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729" y="125660"/>
            <a:ext cx="791230" cy="519495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-13605" y="890084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-13605" y="747985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59376" y="1012369"/>
            <a:ext cx="11333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B. INGRESAR LOS DATOS DE LA DECLARACIÓN   </a:t>
            </a:r>
          </a:p>
          <a:p>
            <a:pPr algn="just"/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06676" y="220395"/>
            <a:ext cx="932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Sistema de Declaración en Línea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59376" y="1398035"/>
            <a:ext cx="6911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la pantalla que muestra la declaración, haga clic sobre la misma. 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567198" y="2231199"/>
            <a:ext cx="8932669" cy="2136086"/>
            <a:chOff x="567198" y="2367679"/>
            <a:chExt cx="8932669" cy="2136086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5"/>
            <a:srcRect l="49791" t="9373" r="-240" b="47711"/>
            <a:stretch/>
          </p:blipFill>
          <p:spPr>
            <a:xfrm>
              <a:off x="567198" y="2367679"/>
              <a:ext cx="8932669" cy="2136086"/>
            </a:xfrm>
            <a:prstGeom prst="rect">
              <a:avLst/>
            </a:prstGeom>
            <a:ln w="190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Flecha derecha 24"/>
            <p:cNvSpPr/>
            <p:nvPr/>
          </p:nvSpPr>
          <p:spPr>
            <a:xfrm>
              <a:off x="1606403" y="3007470"/>
              <a:ext cx="728742" cy="653471"/>
            </a:xfrm>
            <a:prstGeom prst="rightArrow">
              <a:avLst>
                <a:gd name="adj1" fmla="val 44346"/>
                <a:gd name="adj2" fmla="val 40346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Rectángulo redondeado 25"/>
            <p:cNvSpPr/>
            <p:nvPr/>
          </p:nvSpPr>
          <p:spPr>
            <a:xfrm flipV="1">
              <a:off x="7149799" y="3054919"/>
              <a:ext cx="512466" cy="236458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Flecha derecha 26"/>
            <p:cNvSpPr/>
            <p:nvPr/>
          </p:nvSpPr>
          <p:spPr>
            <a:xfrm rot="16200000">
              <a:off x="7161434" y="3239385"/>
              <a:ext cx="499079" cy="502583"/>
            </a:xfrm>
            <a:prstGeom prst="rightArrow">
              <a:avLst>
                <a:gd name="adj1" fmla="val 44346"/>
                <a:gd name="adj2" fmla="val 40346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8" name="Rectángulo 27"/>
          <p:cNvSpPr/>
          <p:nvPr/>
        </p:nvSpPr>
        <p:spPr>
          <a:xfrm>
            <a:off x="259375" y="1761165"/>
            <a:ext cx="6911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Luego, haga clic en el botón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“DATOS”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50246" t="16941" r="269" b="63301"/>
          <a:stretch/>
        </p:blipFill>
        <p:spPr>
          <a:xfrm>
            <a:off x="605298" y="5248659"/>
            <a:ext cx="8894569" cy="1002539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Flecha derecha 29"/>
          <p:cNvSpPr/>
          <p:nvPr/>
        </p:nvSpPr>
        <p:spPr>
          <a:xfrm>
            <a:off x="1606403" y="5255125"/>
            <a:ext cx="565872" cy="496375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259375" y="4527661"/>
            <a:ext cx="10440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Al hacer clic en el botón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“DATOS”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mostrará la siguiente ventana, con las opciones para ingresar su declaración de forma </a:t>
            </a:r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o de manera </a:t>
            </a:r>
            <a:r>
              <a:rPr lang="es-E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masiva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(a través de un archivo Excel)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Flecha derecha 31"/>
          <p:cNvSpPr/>
          <p:nvPr/>
        </p:nvSpPr>
        <p:spPr>
          <a:xfrm>
            <a:off x="2952469" y="5291215"/>
            <a:ext cx="565872" cy="496375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Rectángulo redondeado 32"/>
          <p:cNvSpPr/>
          <p:nvPr/>
        </p:nvSpPr>
        <p:spPr>
          <a:xfrm flipV="1">
            <a:off x="2176968" y="5411264"/>
            <a:ext cx="512466" cy="23645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 flipV="1">
            <a:off x="3545637" y="5401298"/>
            <a:ext cx="752898" cy="24392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0" name="Conector recto 39"/>
          <p:cNvCxnSpPr/>
          <p:nvPr/>
        </p:nvCxnSpPr>
        <p:spPr>
          <a:xfrm>
            <a:off x="-13605" y="6728848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V="1">
            <a:off x="-13605" y="6586749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ector 41"/>
          <p:cNvSpPr/>
          <p:nvPr/>
        </p:nvSpPr>
        <p:spPr>
          <a:xfrm>
            <a:off x="1094417" y="2966592"/>
            <a:ext cx="456774" cy="462265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" name="Conector 42"/>
          <p:cNvSpPr/>
          <p:nvPr/>
        </p:nvSpPr>
        <p:spPr>
          <a:xfrm>
            <a:off x="7208810" y="3685627"/>
            <a:ext cx="469497" cy="459049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9" b="13936"/>
          <a:stretch/>
        </p:blipFill>
        <p:spPr>
          <a:xfrm>
            <a:off x="550032" y="28580"/>
            <a:ext cx="1002847" cy="71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5" t="28962" r="2931" b="28368"/>
          <a:stretch/>
        </p:blipFill>
        <p:spPr>
          <a:xfrm>
            <a:off x="1362" y="0"/>
            <a:ext cx="12192000" cy="68574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729" y="125660"/>
            <a:ext cx="791230" cy="519495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-13605" y="890084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-13605" y="747985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-13605" y="6728848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-13605" y="6586749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506676" y="220395"/>
            <a:ext cx="932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Sistema de Declaración en Línea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50246" t="16941" r="269" b="63301"/>
          <a:stretch/>
        </p:blipFill>
        <p:spPr>
          <a:xfrm>
            <a:off x="308325" y="2362508"/>
            <a:ext cx="8894569" cy="1002539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Flecha derecha 29"/>
          <p:cNvSpPr/>
          <p:nvPr/>
        </p:nvSpPr>
        <p:spPr>
          <a:xfrm>
            <a:off x="1128002" y="2298936"/>
            <a:ext cx="728742" cy="653471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redondeado 20"/>
          <p:cNvSpPr/>
          <p:nvPr/>
        </p:nvSpPr>
        <p:spPr>
          <a:xfrm flipV="1">
            <a:off x="1870349" y="2507442"/>
            <a:ext cx="512466" cy="23645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16428" y="1578722"/>
            <a:ext cx="11669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Al hacer clic en el botón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“Agregar”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le permitirá ingresar cada registro (uno a uno) de su declaración. Agregue tantos registros como sea necesario para completar su declaración. 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5580" y="1077738"/>
            <a:ext cx="69081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B.1 OPCIÓN PARA AGREGAR LA DECLARACIÓN DE FORMA INDIVIDUAL</a:t>
            </a:r>
            <a:endParaRPr lang="es-ES" sz="1500" b="1" dirty="0"/>
          </a:p>
        </p:txBody>
      </p:sp>
      <p:sp>
        <p:nvSpPr>
          <p:cNvPr id="32" name="Rectángulo 31"/>
          <p:cNvSpPr/>
          <p:nvPr/>
        </p:nvSpPr>
        <p:spPr>
          <a:xfrm>
            <a:off x="344172" y="3609870"/>
            <a:ext cx="5214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el formulario que se muestra llene todos los datos del documento con el cual se retuvo el impuesto 0,1%.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63571" t="26127" r="13438" b="26339"/>
          <a:stretch/>
        </p:blipFill>
        <p:spPr>
          <a:xfrm>
            <a:off x="1504212" y="4261121"/>
            <a:ext cx="3597297" cy="2090727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Flecha derecha 28"/>
          <p:cNvSpPr/>
          <p:nvPr/>
        </p:nvSpPr>
        <p:spPr>
          <a:xfrm>
            <a:off x="915434" y="4608940"/>
            <a:ext cx="588394" cy="527084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Flecha derecha 33"/>
          <p:cNvSpPr/>
          <p:nvPr/>
        </p:nvSpPr>
        <p:spPr>
          <a:xfrm>
            <a:off x="2374821" y="5990098"/>
            <a:ext cx="393296" cy="401034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l="49665" t="17320" r="136" b="35991"/>
          <a:stretch/>
        </p:blipFill>
        <p:spPr>
          <a:xfrm>
            <a:off x="5795874" y="3634581"/>
            <a:ext cx="5662434" cy="1599575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onector 14"/>
          <p:cNvSpPr/>
          <p:nvPr/>
        </p:nvSpPr>
        <p:spPr>
          <a:xfrm>
            <a:off x="603332" y="2392140"/>
            <a:ext cx="456774" cy="462265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Conector 34"/>
          <p:cNvSpPr/>
          <p:nvPr/>
        </p:nvSpPr>
        <p:spPr>
          <a:xfrm>
            <a:off x="400558" y="4654353"/>
            <a:ext cx="469497" cy="459049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Flecha derecha 35"/>
          <p:cNvSpPr/>
          <p:nvPr/>
        </p:nvSpPr>
        <p:spPr>
          <a:xfrm>
            <a:off x="8787166" y="3600609"/>
            <a:ext cx="382638" cy="403843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Conector 36"/>
          <p:cNvSpPr/>
          <p:nvPr/>
        </p:nvSpPr>
        <p:spPr>
          <a:xfrm>
            <a:off x="8302271" y="3567430"/>
            <a:ext cx="456774" cy="462265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5397755" y="5448748"/>
            <a:ext cx="63292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Al culminar el llenado de su declaración haga clic en el botón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“Finalizar declaración”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 luego para confirmar haga clic en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“Declaración Definitiva”.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declaración cambiara su estatus de                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Pendiente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Emitida.</a:t>
            </a:r>
          </a:p>
        </p:txBody>
      </p:sp>
      <p:sp>
        <p:nvSpPr>
          <p:cNvPr id="39" name="Rectángulo redondeado 38"/>
          <p:cNvSpPr/>
          <p:nvPr/>
        </p:nvSpPr>
        <p:spPr>
          <a:xfrm flipV="1">
            <a:off x="9223144" y="3699291"/>
            <a:ext cx="578460" cy="2200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/>
          <a:srcRect l="58827" t="16071" r="20843" b="45090"/>
          <a:stretch/>
        </p:blipFill>
        <p:spPr>
          <a:xfrm>
            <a:off x="9229297" y="4261121"/>
            <a:ext cx="2105693" cy="113083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Flecha derecha 39"/>
          <p:cNvSpPr/>
          <p:nvPr/>
        </p:nvSpPr>
        <p:spPr>
          <a:xfrm>
            <a:off x="8900466" y="5006169"/>
            <a:ext cx="382638" cy="403843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9" b="13936"/>
          <a:stretch/>
        </p:blipFill>
        <p:spPr>
          <a:xfrm>
            <a:off x="550032" y="28580"/>
            <a:ext cx="1002847" cy="71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9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5" t="28962" r="2931" b="28368"/>
          <a:stretch/>
        </p:blipFill>
        <p:spPr>
          <a:xfrm>
            <a:off x="1362" y="0"/>
            <a:ext cx="12192000" cy="68574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729" y="125660"/>
            <a:ext cx="791230" cy="519495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-13605" y="890084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-13605" y="747985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-13605" y="6728848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-13605" y="6586749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506676" y="220395"/>
            <a:ext cx="932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Sistema de Declaración en Línea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50246" t="16941" r="269" b="63301"/>
          <a:stretch/>
        </p:blipFill>
        <p:spPr>
          <a:xfrm>
            <a:off x="586758" y="1813488"/>
            <a:ext cx="8894569" cy="1002539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ángulo 22"/>
          <p:cNvSpPr/>
          <p:nvPr/>
        </p:nvSpPr>
        <p:spPr>
          <a:xfrm>
            <a:off x="261668" y="1403040"/>
            <a:ext cx="116697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Descargue el formato Excel para su declaración masiva. </a:t>
            </a:r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7575" y="1026950"/>
            <a:ext cx="99482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B.2 OPCIÓN PARA AGREGAR LA DECLARACIÓN DE FORMA MASIVA</a:t>
            </a:r>
            <a:endParaRPr lang="es-ES" sz="1500" b="1" dirty="0"/>
          </a:p>
        </p:txBody>
      </p:sp>
      <p:sp>
        <p:nvSpPr>
          <p:cNvPr id="32" name="Rectángulo 31"/>
          <p:cNvSpPr/>
          <p:nvPr/>
        </p:nvSpPr>
        <p:spPr>
          <a:xfrm>
            <a:off x="261668" y="2928980"/>
            <a:ext cx="601087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Llene el archivo Excel (Ver ejemplo de llenado en la siguiente hoja) con todos registros  que sean necesarios para completar su declaración y guárdelo en su computador.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49665" t="17320" r="136" b="35991"/>
          <a:stretch/>
        </p:blipFill>
        <p:spPr>
          <a:xfrm>
            <a:off x="6420052" y="3612603"/>
            <a:ext cx="5496702" cy="1599575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upo 18"/>
          <p:cNvGrpSpPr/>
          <p:nvPr/>
        </p:nvGrpSpPr>
        <p:grpSpPr>
          <a:xfrm>
            <a:off x="2679032" y="1770949"/>
            <a:ext cx="1633369" cy="653471"/>
            <a:chOff x="2768031" y="1770949"/>
            <a:chExt cx="1544370" cy="653471"/>
          </a:xfrm>
        </p:grpSpPr>
        <p:sp>
          <p:nvSpPr>
            <p:cNvPr id="30" name="Flecha derecha 29"/>
            <p:cNvSpPr/>
            <p:nvPr/>
          </p:nvSpPr>
          <p:spPr>
            <a:xfrm>
              <a:off x="3268673" y="1770949"/>
              <a:ext cx="728742" cy="653471"/>
            </a:xfrm>
            <a:prstGeom prst="rightArrow">
              <a:avLst>
                <a:gd name="adj1" fmla="val 44346"/>
                <a:gd name="adj2" fmla="val 40346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Rectángulo redondeado 20"/>
            <p:cNvSpPr/>
            <p:nvPr/>
          </p:nvSpPr>
          <p:spPr>
            <a:xfrm flipV="1">
              <a:off x="4057567" y="1963695"/>
              <a:ext cx="254834" cy="24546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Conector 14"/>
            <p:cNvSpPr/>
            <p:nvPr/>
          </p:nvSpPr>
          <p:spPr>
            <a:xfrm>
              <a:off x="2768031" y="1859450"/>
              <a:ext cx="456774" cy="462265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38" name="Rectángulo 37"/>
          <p:cNvSpPr/>
          <p:nvPr/>
        </p:nvSpPr>
        <p:spPr>
          <a:xfrm>
            <a:off x="6169071" y="5447949"/>
            <a:ext cx="582837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Una vez los datos estén cargados haga clic en el botón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“Finalizar Declaración”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y luego para confirmar haga clic en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 “Declaración Definitiva”.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La declaración cambiará su estatus de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Pendiente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Emitida.</a:t>
            </a:r>
          </a:p>
          <a:p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8744675" y="3545452"/>
            <a:ext cx="1515375" cy="462265"/>
            <a:chOff x="8728633" y="3465242"/>
            <a:chExt cx="1515375" cy="462265"/>
          </a:xfrm>
        </p:grpSpPr>
        <p:sp>
          <p:nvSpPr>
            <p:cNvPr id="36" name="Flecha derecha 35"/>
            <p:cNvSpPr/>
            <p:nvPr/>
          </p:nvSpPr>
          <p:spPr>
            <a:xfrm>
              <a:off x="9229570" y="3498421"/>
              <a:ext cx="382638" cy="403843"/>
            </a:xfrm>
            <a:prstGeom prst="rightArrow">
              <a:avLst>
                <a:gd name="adj1" fmla="val 44346"/>
                <a:gd name="adj2" fmla="val 40346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Conector 36"/>
            <p:cNvSpPr/>
            <p:nvPr/>
          </p:nvSpPr>
          <p:spPr>
            <a:xfrm>
              <a:off x="8728633" y="3465242"/>
              <a:ext cx="456774" cy="462265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9" name="Rectángulo redondeado 38"/>
            <p:cNvSpPr/>
            <p:nvPr/>
          </p:nvSpPr>
          <p:spPr>
            <a:xfrm flipV="1">
              <a:off x="9665548" y="3597103"/>
              <a:ext cx="578460" cy="220012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/>
          <a:srcRect l="58827" t="16071" r="20843" b="45090"/>
          <a:stretch/>
        </p:blipFill>
        <p:spPr>
          <a:xfrm>
            <a:off x="9687743" y="4225495"/>
            <a:ext cx="2105693" cy="113083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Flecha derecha 39"/>
          <p:cNvSpPr/>
          <p:nvPr/>
        </p:nvSpPr>
        <p:spPr>
          <a:xfrm>
            <a:off x="9358912" y="5000233"/>
            <a:ext cx="382638" cy="403843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/>
          <a:srcRect l="60145" t="39422" r="6776" b="37311"/>
          <a:stretch/>
        </p:blipFill>
        <p:spPr>
          <a:xfrm>
            <a:off x="1076958" y="3721132"/>
            <a:ext cx="4624377" cy="9144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grpSp>
        <p:nvGrpSpPr>
          <p:cNvPr id="26" name="Grupo 25"/>
          <p:cNvGrpSpPr/>
          <p:nvPr/>
        </p:nvGrpSpPr>
        <p:grpSpPr>
          <a:xfrm>
            <a:off x="114974" y="4077785"/>
            <a:ext cx="1087038" cy="527084"/>
            <a:chOff x="114974" y="4077785"/>
            <a:chExt cx="1087038" cy="527084"/>
          </a:xfrm>
        </p:grpSpPr>
        <p:sp>
          <p:nvSpPr>
            <p:cNvPr id="35" name="Conector 34"/>
            <p:cNvSpPr/>
            <p:nvPr/>
          </p:nvSpPr>
          <p:spPr>
            <a:xfrm>
              <a:off x="114974" y="4112440"/>
              <a:ext cx="469497" cy="459049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Flecha derecha 28"/>
            <p:cNvSpPr/>
            <p:nvPr/>
          </p:nvSpPr>
          <p:spPr>
            <a:xfrm>
              <a:off x="613618" y="4077785"/>
              <a:ext cx="588394" cy="527084"/>
            </a:xfrm>
            <a:prstGeom prst="rightArrow">
              <a:avLst>
                <a:gd name="adj1" fmla="val 44346"/>
                <a:gd name="adj2" fmla="val 40346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6"/>
          <a:srcRect l="49665" t="17320" r="136" b="46613"/>
          <a:stretch/>
        </p:blipFill>
        <p:spPr>
          <a:xfrm>
            <a:off x="1076958" y="5443612"/>
            <a:ext cx="4599856" cy="1003774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ectángulo 40"/>
          <p:cNvSpPr/>
          <p:nvPr/>
        </p:nvSpPr>
        <p:spPr>
          <a:xfrm>
            <a:off x="349532" y="4784138"/>
            <a:ext cx="592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Haga clic en botón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“Carga masiva”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ubique en su computador el archivo Excel con su declaración previamente guardada.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1592011" y="5341446"/>
            <a:ext cx="1499333" cy="462265"/>
            <a:chOff x="1592011" y="5357488"/>
            <a:chExt cx="1499333" cy="462265"/>
          </a:xfrm>
        </p:grpSpPr>
        <p:sp>
          <p:nvSpPr>
            <p:cNvPr id="44" name="Flecha derecha 43"/>
            <p:cNvSpPr/>
            <p:nvPr/>
          </p:nvSpPr>
          <p:spPr>
            <a:xfrm>
              <a:off x="2076906" y="5390667"/>
              <a:ext cx="382638" cy="403843"/>
            </a:xfrm>
            <a:prstGeom prst="rightArrow">
              <a:avLst>
                <a:gd name="adj1" fmla="val 44346"/>
                <a:gd name="adj2" fmla="val 40346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5" name="Conector 44"/>
            <p:cNvSpPr/>
            <p:nvPr/>
          </p:nvSpPr>
          <p:spPr>
            <a:xfrm>
              <a:off x="1592011" y="5357488"/>
              <a:ext cx="456774" cy="462265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6" name="Rectángulo redondeado 45"/>
            <p:cNvSpPr/>
            <p:nvPr/>
          </p:nvSpPr>
          <p:spPr>
            <a:xfrm flipV="1">
              <a:off x="2512884" y="5489349"/>
              <a:ext cx="578460" cy="220012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/>
          <a:srcRect l="53305" t="39286" r="27369" b="35714"/>
          <a:stretch/>
        </p:blipFill>
        <p:spPr>
          <a:xfrm>
            <a:off x="3612217" y="5759676"/>
            <a:ext cx="1891202" cy="68771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Flecha derecha 46"/>
          <p:cNvSpPr/>
          <p:nvPr/>
        </p:nvSpPr>
        <p:spPr>
          <a:xfrm>
            <a:off x="3289831" y="5892165"/>
            <a:ext cx="382638" cy="403843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9" b="13936"/>
          <a:stretch/>
        </p:blipFill>
        <p:spPr>
          <a:xfrm>
            <a:off x="550032" y="28580"/>
            <a:ext cx="1002847" cy="71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3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5" t="28962" r="2931" b="28368"/>
          <a:stretch/>
        </p:blipFill>
        <p:spPr>
          <a:xfrm>
            <a:off x="0" y="0"/>
            <a:ext cx="12239918" cy="68574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729" y="125660"/>
            <a:ext cx="791230" cy="519495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-13605" y="890084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-13605" y="747985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-13605" y="6705231"/>
            <a:ext cx="12267128" cy="236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-13605" y="6605738"/>
            <a:ext cx="12253523" cy="1069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506676" y="220395"/>
            <a:ext cx="932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Sistema de Declaración en Línea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4128" y="986609"/>
            <a:ext cx="99482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ANEXO 1: LLENADO DEL ARCHIVO EXCEL PARA LA DECLARACIÓN MASIVA</a:t>
            </a: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9" b="13936"/>
          <a:stretch/>
        </p:blipFill>
        <p:spPr>
          <a:xfrm>
            <a:off x="550032" y="28580"/>
            <a:ext cx="1002847" cy="713653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579244" y="1411942"/>
            <a:ext cx="10356485" cy="2874048"/>
            <a:chOff x="245612" y="1977485"/>
            <a:chExt cx="10356485" cy="287404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6"/>
            <a:srcRect l="51225" t="29849" r="1618" b="48214"/>
            <a:stretch/>
          </p:blipFill>
          <p:spPr>
            <a:xfrm>
              <a:off x="790832" y="1977485"/>
              <a:ext cx="9811265" cy="1322891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Abrir llave 5"/>
            <p:cNvSpPr/>
            <p:nvPr/>
          </p:nvSpPr>
          <p:spPr>
            <a:xfrm rot="16200000">
              <a:off x="998437" y="2936358"/>
              <a:ext cx="346838" cy="762048"/>
            </a:xfrm>
            <a:prstGeom prst="lef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245612" y="3612921"/>
              <a:ext cx="155287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Esta columna debe ser de tipo “Texto”. Debe ingresar la fecha como se muestra día, mes y año separado por guiones.</a:t>
              </a:r>
            </a:p>
            <a:p>
              <a:pPr algn="ctr"/>
              <a:endParaRPr lang="es-E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Abrir llave 47"/>
            <p:cNvSpPr/>
            <p:nvPr/>
          </p:nvSpPr>
          <p:spPr>
            <a:xfrm rot="16200000">
              <a:off x="2111057" y="2971997"/>
              <a:ext cx="346838" cy="645601"/>
            </a:xfrm>
            <a:prstGeom prst="lef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1734580" y="3620427"/>
              <a:ext cx="1244243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Debe colocar el tipo de documento que usó para la retención. Si es Pagare coloque 1, si es letra de cambio coloque 2 y si es orden de pago coloque 3.</a:t>
              </a:r>
            </a:p>
            <a:p>
              <a:pPr algn="ctr"/>
              <a:endParaRPr lang="es-E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2882720" y="3618067"/>
              <a:ext cx="103077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Número del documento con el cual retuvo el impuesto.</a:t>
              </a:r>
            </a:p>
            <a:p>
              <a:endParaRPr lang="es-E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Abrir llave 50"/>
            <p:cNvSpPr/>
            <p:nvPr/>
          </p:nvSpPr>
          <p:spPr>
            <a:xfrm rot="16200000">
              <a:off x="3153441" y="2966019"/>
              <a:ext cx="346838" cy="645601"/>
            </a:xfrm>
            <a:prstGeom prst="lef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4017522" y="3658439"/>
              <a:ext cx="18803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Nombre del contribuyente.</a:t>
              </a:r>
            </a:p>
            <a:p>
              <a:endParaRPr lang="es-E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Abrir llave 53"/>
            <p:cNvSpPr/>
            <p:nvPr/>
          </p:nvSpPr>
          <p:spPr>
            <a:xfrm rot="16200000">
              <a:off x="4679363" y="2871038"/>
              <a:ext cx="346838" cy="858677"/>
            </a:xfrm>
            <a:prstGeom prst="lef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Rectángulo 55"/>
            <p:cNvSpPr/>
            <p:nvPr/>
          </p:nvSpPr>
          <p:spPr>
            <a:xfrm>
              <a:off x="5897875" y="3618067"/>
              <a:ext cx="94835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CI. o RIF del Contribuyente</a:t>
              </a:r>
            </a:p>
            <a:p>
              <a:endParaRPr lang="es-E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Abrir llave 56"/>
            <p:cNvSpPr/>
            <p:nvPr/>
          </p:nvSpPr>
          <p:spPr>
            <a:xfrm rot="16200000">
              <a:off x="6141290" y="2893050"/>
              <a:ext cx="346838" cy="833668"/>
            </a:xfrm>
            <a:prstGeom prst="lef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6817049" y="3606980"/>
              <a:ext cx="94835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Monto Base del documento.</a:t>
              </a:r>
            </a:p>
            <a:p>
              <a:pPr algn="ctr"/>
              <a:endParaRPr lang="es-E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Abrir llave 60"/>
            <p:cNvSpPr/>
            <p:nvPr/>
          </p:nvSpPr>
          <p:spPr>
            <a:xfrm rot="16200000">
              <a:off x="7079038" y="2889887"/>
              <a:ext cx="346838" cy="833668"/>
            </a:xfrm>
            <a:prstGeom prst="lef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Abrir llave 61"/>
            <p:cNvSpPr/>
            <p:nvPr/>
          </p:nvSpPr>
          <p:spPr>
            <a:xfrm rot="16200000">
              <a:off x="7872539" y="2990499"/>
              <a:ext cx="346838" cy="620212"/>
            </a:xfrm>
            <a:prstGeom prst="lef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Rectángulo 62"/>
            <p:cNvSpPr/>
            <p:nvPr/>
          </p:nvSpPr>
          <p:spPr>
            <a:xfrm>
              <a:off x="7712097" y="3633919"/>
              <a:ext cx="75096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Impuesto del 0,1%</a:t>
              </a:r>
            </a:p>
            <a:p>
              <a:pPr algn="ctr"/>
              <a:r>
                <a:rPr lang="es-E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Calculado del monto base.</a:t>
              </a:r>
            </a:p>
            <a:p>
              <a:pPr algn="ctr"/>
              <a:endParaRPr lang="es-E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ángulo 63"/>
            <p:cNvSpPr/>
            <p:nvPr/>
          </p:nvSpPr>
          <p:spPr>
            <a:xfrm>
              <a:off x="8447433" y="3620472"/>
              <a:ext cx="75096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Colocar Municipio</a:t>
              </a:r>
            </a:p>
            <a:p>
              <a:pPr algn="ctr"/>
              <a:endParaRPr lang="es-E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Abrir llave 64"/>
            <p:cNvSpPr/>
            <p:nvPr/>
          </p:nvSpPr>
          <p:spPr>
            <a:xfrm rot="16200000">
              <a:off x="8578772" y="2986036"/>
              <a:ext cx="346838" cy="620212"/>
            </a:xfrm>
            <a:prstGeom prst="lef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Abrir llave 65"/>
            <p:cNvSpPr/>
            <p:nvPr/>
          </p:nvSpPr>
          <p:spPr>
            <a:xfrm rot="16200000">
              <a:off x="9828594" y="2692988"/>
              <a:ext cx="346838" cy="1200168"/>
            </a:xfrm>
            <a:prstGeom prst="lef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Rectángulo 66"/>
            <p:cNvSpPr/>
            <p:nvPr/>
          </p:nvSpPr>
          <p:spPr>
            <a:xfrm>
              <a:off x="9401929" y="3606980"/>
              <a:ext cx="116300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Si tiene una observación escríbala aquí.</a:t>
              </a:r>
            </a:p>
            <a:p>
              <a:pPr algn="ctr"/>
              <a:endParaRPr lang="es-E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/>
          <p:cNvSpPr/>
          <p:nvPr/>
        </p:nvSpPr>
        <p:spPr>
          <a:xfrm>
            <a:off x="394479" y="4483884"/>
            <a:ext cx="10712792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Utilice el archivo original descargado del Sistema de Declaración. No copie y pegue el formato a otra hoja de Excel.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300">
                <a:latin typeface="Arial" panose="020B0604020202020204" pitchFamily="34" charset="0"/>
                <a:cs typeface="Arial" panose="020B0604020202020204" pitchFamily="34" charset="0"/>
              </a:rPr>
              <a:t>Escribir directamente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sobre el archivo original, evite copiar y pegar información, si lo hace se recomienda utilizar la opción de Excel: Pegado Especial/Formatos de Números y Valores.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No dejar celdas vacías entre filas.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No insertar formulas, ni datos diferentes a los requeridos por el formato.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Todas las celdas del archivo deben ser tipo “General” exceptuando la primera (Fecha de Retención) que debe ser tipo “Texto”.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293776" y="4368006"/>
            <a:ext cx="21419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CONSIDERACIONES:</a:t>
            </a:r>
          </a:p>
        </p:txBody>
      </p:sp>
    </p:spTree>
    <p:extLst>
      <p:ext uri="{BB962C8B-B14F-4D97-AF65-F5344CB8AC3E}">
        <p14:creationId xmlns:p14="http://schemas.microsoft.com/office/powerpoint/2010/main" val="351060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729" y="125660"/>
            <a:ext cx="791230" cy="519495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-13605" y="890084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-13605" y="747985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32080" y="1034723"/>
            <a:ext cx="11333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C. INGRESAR LOS DATOS DEL PAGO</a:t>
            </a:r>
          </a:p>
          <a:p>
            <a:pPr algn="just"/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06676" y="220395"/>
            <a:ext cx="932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Sistema de Declaración en Línea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32080" y="1434068"/>
            <a:ext cx="1077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Una vez emitida la declaración se mostrará el </a:t>
            </a:r>
            <a:r>
              <a:rPr lang="es-ES" sz="1500" i="1" dirty="0">
                <a:latin typeface="Arial" panose="020B0604020202020204" pitchFamily="34" charset="0"/>
                <a:cs typeface="Arial" panose="020B0604020202020204" pitchFamily="34" charset="0"/>
              </a:rPr>
              <a:t>Monto del impuesto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 pagar y se activará el botón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 “Deposito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”, haga clic en el para llenar los datos de su transferencia o depósito.</a:t>
            </a:r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9969" t="8717" r="-89" b="44427"/>
          <a:stretch/>
        </p:blipFill>
        <p:spPr>
          <a:xfrm>
            <a:off x="331747" y="2092829"/>
            <a:ext cx="8292013" cy="2179189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upo 5"/>
          <p:cNvGrpSpPr/>
          <p:nvPr/>
        </p:nvGrpSpPr>
        <p:grpSpPr>
          <a:xfrm>
            <a:off x="6303458" y="2655003"/>
            <a:ext cx="1499333" cy="462265"/>
            <a:chOff x="7374388" y="3220060"/>
            <a:chExt cx="1499333" cy="462265"/>
          </a:xfrm>
        </p:grpSpPr>
        <p:sp>
          <p:nvSpPr>
            <p:cNvPr id="42" name="Flecha derecha 41"/>
            <p:cNvSpPr/>
            <p:nvPr/>
          </p:nvSpPr>
          <p:spPr>
            <a:xfrm>
              <a:off x="7859283" y="3253239"/>
              <a:ext cx="382638" cy="403843"/>
            </a:xfrm>
            <a:prstGeom prst="rightArrow">
              <a:avLst>
                <a:gd name="adj1" fmla="val 44346"/>
                <a:gd name="adj2" fmla="val 40346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Conector 42"/>
            <p:cNvSpPr/>
            <p:nvPr/>
          </p:nvSpPr>
          <p:spPr>
            <a:xfrm>
              <a:off x="7374388" y="3220060"/>
              <a:ext cx="456774" cy="462265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8" name="Rectángulo redondeado 47"/>
            <p:cNvSpPr/>
            <p:nvPr/>
          </p:nvSpPr>
          <p:spPr>
            <a:xfrm flipV="1">
              <a:off x="8295261" y="3351921"/>
              <a:ext cx="578460" cy="220012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54" name="Conector recto 53"/>
          <p:cNvCxnSpPr/>
          <p:nvPr/>
        </p:nvCxnSpPr>
        <p:spPr>
          <a:xfrm>
            <a:off x="-13605" y="6728848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 flipV="1">
            <a:off x="-13605" y="6586749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ángulo redondeado 55"/>
          <p:cNvSpPr/>
          <p:nvPr/>
        </p:nvSpPr>
        <p:spPr>
          <a:xfrm flipV="1">
            <a:off x="6540332" y="3696314"/>
            <a:ext cx="1224672" cy="14269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Flecha derecha 56"/>
          <p:cNvSpPr/>
          <p:nvPr/>
        </p:nvSpPr>
        <p:spPr>
          <a:xfrm>
            <a:off x="6107257" y="3569670"/>
            <a:ext cx="382638" cy="403843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59580" t="28125" r="14944" b="16518"/>
          <a:stretch/>
        </p:blipFill>
        <p:spPr>
          <a:xfrm>
            <a:off x="8076834" y="3981436"/>
            <a:ext cx="3911518" cy="238930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9" name="Flecha derecha 58"/>
          <p:cNvSpPr/>
          <p:nvPr/>
        </p:nvSpPr>
        <p:spPr>
          <a:xfrm>
            <a:off x="7900762" y="4573448"/>
            <a:ext cx="382638" cy="403843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0" name="Flecha derecha 59"/>
          <p:cNvSpPr/>
          <p:nvPr/>
        </p:nvSpPr>
        <p:spPr>
          <a:xfrm>
            <a:off x="9546432" y="5712923"/>
            <a:ext cx="382638" cy="403843"/>
          </a:xfrm>
          <a:prstGeom prst="rightArrow">
            <a:avLst>
              <a:gd name="adj1" fmla="val 44346"/>
              <a:gd name="adj2" fmla="val 4034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Flecha doblada 18"/>
          <p:cNvSpPr/>
          <p:nvPr/>
        </p:nvSpPr>
        <p:spPr>
          <a:xfrm rot="5400000">
            <a:off x="8575806" y="2983131"/>
            <a:ext cx="954664" cy="881488"/>
          </a:xfrm>
          <a:prstGeom prst="bentArrow">
            <a:avLst>
              <a:gd name="adj1" fmla="val 25000"/>
              <a:gd name="adj2" fmla="val 25000"/>
              <a:gd name="adj3" fmla="val 28705"/>
              <a:gd name="adj4" fmla="val 4375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2" name="Conector 61"/>
          <p:cNvSpPr/>
          <p:nvPr/>
        </p:nvSpPr>
        <p:spPr>
          <a:xfrm>
            <a:off x="7414054" y="4528451"/>
            <a:ext cx="456774" cy="462265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216118" y="4548194"/>
            <a:ext cx="69919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Haga clic en el botón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“Agregar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”, se mostrará un formulario, debe llenar todos los datos correspondientes al pago realizado. </a:t>
            </a:r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9" b="13936"/>
          <a:stretch/>
        </p:blipFill>
        <p:spPr>
          <a:xfrm>
            <a:off x="550032" y="28580"/>
            <a:ext cx="1002847" cy="71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5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729" y="125660"/>
            <a:ext cx="791230" cy="519495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-13605" y="890084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-13605" y="747985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32080" y="986597"/>
            <a:ext cx="113339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D. IMPRIMIR CERTIFICADO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506676" y="220395"/>
            <a:ext cx="932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Sistema de Declaración en Línea</a:t>
            </a:r>
          </a:p>
        </p:txBody>
      </p:sp>
      <p:cxnSp>
        <p:nvCxnSpPr>
          <p:cNvPr id="54" name="Conector recto 53"/>
          <p:cNvCxnSpPr/>
          <p:nvPr/>
        </p:nvCxnSpPr>
        <p:spPr>
          <a:xfrm>
            <a:off x="-13605" y="6728848"/>
            <a:ext cx="12221934" cy="7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 flipV="1">
            <a:off x="-13605" y="6586749"/>
            <a:ext cx="12221934" cy="296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ángulo 63"/>
          <p:cNvSpPr/>
          <p:nvPr/>
        </p:nvSpPr>
        <p:spPr>
          <a:xfrm>
            <a:off x="232081" y="5299200"/>
            <a:ext cx="8542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El certificado posee los datos correspondientes a la declaración y pago. Dispone de elementos para la validación de su autenticidad, como son el código único de declaración y el código QR.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75992" y="1303632"/>
            <a:ext cx="118037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Una vez SEDATEZ valide que los datos  de su declaración y pago son correctos, podrá obtener su certificado haciendo clic en el botón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“Certificado”.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-798" t="9046" r="66" b="31524"/>
          <a:stretch/>
        </p:blipFill>
        <p:spPr>
          <a:xfrm>
            <a:off x="259606" y="1894326"/>
            <a:ext cx="9719818" cy="322407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grpSp>
        <p:nvGrpSpPr>
          <p:cNvPr id="6" name="Grupo 5"/>
          <p:cNvGrpSpPr/>
          <p:nvPr/>
        </p:nvGrpSpPr>
        <p:grpSpPr>
          <a:xfrm>
            <a:off x="7982839" y="2570887"/>
            <a:ext cx="1595586" cy="435928"/>
            <a:chOff x="7294177" y="3237197"/>
            <a:chExt cx="1595586" cy="435928"/>
          </a:xfrm>
        </p:grpSpPr>
        <p:sp>
          <p:nvSpPr>
            <p:cNvPr id="42" name="Flecha derecha 41"/>
            <p:cNvSpPr/>
            <p:nvPr/>
          </p:nvSpPr>
          <p:spPr>
            <a:xfrm>
              <a:off x="7859283" y="3253239"/>
              <a:ext cx="382638" cy="403843"/>
            </a:xfrm>
            <a:prstGeom prst="rightArrow">
              <a:avLst>
                <a:gd name="adj1" fmla="val 44346"/>
                <a:gd name="adj2" fmla="val 40346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Conector 42"/>
            <p:cNvSpPr/>
            <p:nvPr/>
          </p:nvSpPr>
          <p:spPr>
            <a:xfrm>
              <a:off x="7294177" y="3237197"/>
              <a:ext cx="484895" cy="435928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8" name="Rectángulo redondeado 47"/>
            <p:cNvSpPr/>
            <p:nvPr/>
          </p:nvSpPr>
          <p:spPr>
            <a:xfrm flipV="1">
              <a:off x="8311303" y="3351921"/>
              <a:ext cx="578460" cy="220012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46794" t="17380" r="24971" b="10471"/>
          <a:stretch/>
        </p:blipFill>
        <p:spPr>
          <a:xfrm>
            <a:off x="9144001" y="3240865"/>
            <a:ext cx="2582958" cy="323059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lecha doblada 18"/>
          <p:cNvSpPr/>
          <p:nvPr/>
        </p:nvSpPr>
        <p:spPr>
          <a:xfrm rot="5400000">
            <a:off x="10013898" y="2489487"/>
            <a:ext cx="634118" cy="994292"/>
          </a:xfrm>
          <a:prstGeom prst="bentArrow">
            <a:avLst>
              <a:gd name="adj1" fmla="val 25000"/>
              <a:gd name="adj2" fmla="val 25000"/>
              <a:gd name="adj3" fmla="val 28705"/>
              <a:gd name="adj4" fmla="val 4375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98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4221</TotalTime>
  <Words>1025</Words>
  <Application>Microsoft Office PowerPoint</Application>
  <PresentationFormat>Panorámica</PresentationFormat>
  <Paragraphs>94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Gateway</cp:lastModifiedBy>
  <cp:revision>147</cp:revision>
  <dcterms:created xsi:type="dcterms:W3CDTF">2022-05-12T11:25:13Z</dcterms:created>
  <dcterms:modified xsi:type="dcterms:W3CDTF">2023-11-15T16:13:30Z</dcterms:modified>
</cp:coreProperties>
</file>